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"/>
  </p:sldMasterIdLst>
  <p:notesMasterIdLst>
    <p:notesMasterId r:id="rId17"/>
  </p:notesMasterIdLst>
  <p:handoutMasterIdLst>
    <p:handoutMasterId r:id="rId18"/>
  </p:handoutMasterIdLst>
  <p:sldIdLst>
    <p:sldId id="595" r:id="rId2"/>
    <p:sldId id="600" r:id="rId3"/>
    <p:sldId id="601" r:id="rId4"/>
    <p:sldId id="602" r:id="rId5"/>
    <p:sldId id="604" r:id="rId6"/>
    <p:sldId id="608" r:id="rId7"/>
    <p:sldId id="609" r:id="rId8"/>
    <p:sldId id="605" r:id="rId9"/>
    <p:sldId id="606" r:id="rId10"/>
    <p:sldId id="607" r:id="rId11"/>
    <p:sldId id="603" r:id="rId12"/>
    <p:sldId id="596" r:id="rId13"/>
    <p:sldId id="597" r:id="rId14"/>
    <p:sldId id="598" r:id="rId15"/>
    <p:sldId id="599" r:id="rId16"/>
  </p:sldIdLst>
  <p:sldSz cx="9144000" cy="6858000" type="screen4x3"/>
  <p:notesSz cx="7302500" cy="9586913"/>
  <p:custDataLst>
    <p:tags r:id="rId19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7E8"/>
    <a:srgbClr val="B3B3B3"/>
    <a:srgbClr val="D47676"/>
    <a:srgbClr val="BBBBE3"/>
    <a:srgbClr val="8F8FD1"/>
    <a:srgbClr val="8B3735"/>
    <a:srgbClr val="A8A8DC"/>
    <a:srgbClr val="7F7F7F"/>
    <a:srgbClr val="0000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09" autoAdjust="0"/>
    <p:restoredTop sz="83201" autoAdjust="0"/>
  </p:normalViewPr>
  <p:slideViewPr>
    <p:cSldViewPr snapToObjects="1">
      <p:cViewPr>
        <p:scale>
          <a:sx n="52" d="100"/>
          <a:sy n="52" d="100"/>
        </p:scale>
        <p:origin x="1192" y="8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tags" Target="tags/tag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Worksheet1.xlsx"/><Relationship Id="rId3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0364741641337386"/>
          <c:y val="0.0460992907801418"/>
          <c:w val="0.800574707341393"/>
          <c:h val="0.867021276595745"/>
        </c:manualLayout>
      </c:layout>
      <c:lineChart>
        <c:grouping val="standard"/>
        <c:varyColors val="0"/>
        <c:ser>
          <c:idx val="1"/>
          <c:order val="0"/>
          <c:tx>
            <c:v>Spiral SSE</c:v>
          </c:tx>
          <c:spPr>
            <a:ln w="50800">
              <a:solidFill>
                <a:srgbClr val="A03232"/>
              </a:solidFill>
              <a:prstDash val="solid"/>
            </a:ln>
          </c:spPr>
          <c:marker>
            <c:symbol val="circle"/>
            <c:size val="9"/>
            <c:spPr>
              <a:solidFill>
                <a:srgbClr val="A03232"/>
              </a:solidFill>
              <a:ln>
                <a:solidFill>
                  <a:srgbClr val="A03232"/>
                </a:solidFill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float'!$AX$4:$AX$13</c:f>
              <c:numCache>
                <c:formatCode>General</c:formatCode>
                <c:ptCount val="10"/>
                <c:pt idx="0">
                  <c:v>4.155844155844156</c:v>
                </c:pt>
                <c:pt idx="1">
                  <c:v>4.878048780487807</c:v>
                </c:pt>
                <c:pt idx="2">
                  <c:v>5.765765765765766</c:v>
                </c:pt>
                <c:pt idx="3">
                  <c:v>6.248256624825663</c:v>
                </c:pt>
                <c:pt idx="4">
                  <c:v>6.217364905889496</c:v>
                </c:pt>
                <c:pt idx="5">
                  <c:v>5.684678016284234</c:v>
                </c:pt>
                <c:pt idx="6">
                  <c:v>5.535135135135135</c:v>
                </c:pt>
                <c:pt idx="7">
                  <c:v>5.336871031934047</c:v>
                </c:pt>
                <c:pt idx="8">
                  <c:v>5.29575279591441</c:v>
                </c:pt>
                <c:pt idx="9">
                  <c:v>5.182640179866269</c:v>
                </c:pt>
              </c:numCache>
            </c:numRef>
          </c:val>
          <c:smooth val="0"/>
        </c:ser>
        <c:ser>
          <c:idx val="2"/>
          <c:order val="1"/>
          <c:tx>
            <c:v>Intel MKL interl.</c:v>
          </c:tx>
          <c:spPr>
            <a:ln w="28673">
              <a:solidFill>
                <a:srgbClr val="D6D6F5">
                  <a:lumMod val="50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D6D6F5">
                  <a:lumMod val="50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float'!$AY$4:$AY$13</c:f>
              <c:numCache>
                <c:formatCode>General</c:formatCode>
                <c:ptCount val="10"/>
                <c:pt idx="0">
                  <c:v>0.577864487</c:v>
                </c:pt>
                <c:pt idx="1">
                  <c:v>1.211267175</c:v>
                </c:pt>
                <c:pt idx="2">
                  <c:v>1.966102102</c:v>
                </c:pt>
                <c:pt idx="3">
                  <c:v>2.955980871</c:v>
                </c:pt>
                <c:pt idx="4">
                  <c:v>4.130693602</c:v>
                </c:pt>
                <c:pt idx="5">
                  <c:v>5.147953405999998</c:v>
                </c:pt>
                <c:pt idx="6">
                  <c:v>5.064466822999997</c:v>
                </c:pt>
                <c:pt idx="7">
                  <c:v>5.593560843999998</c:v>
                </c:pt>
                <c:pt idx="8">
                  <c:v>5.270616909999998</c:v>
                </c:pt>
                <c:pt idx="9">
                  <c:v>4.060841173</c:v>
                </c:pt>
              </c:numCache>
            </c:numRef>
          </c:val>
          <c:smooth val="0"/>
        </c:ser>
        <c:ser>
          <c:idx val="5"/>
          <c:order val="2"/>
          <c:tx>
            <c:v>Spiral C</c:v>
          </c:tx>
          <c:spPr>
            <a:ln w="28673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FFFFFF">
                  <a:lumMod val="50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float'!$BB$4:$BB$13</c:f>
              <c:numCache>
                <c:formatCode>General</c:formatCode>
                <c:ptCount val="10"/>
                <c:pt idx="0">
                  <c:v>1.767955801104972</c:v>
                </c:pt>
                <c:pt idx="1">
                  <c:v>2.0</c:v>
                </c:pt>
                <c:pt idx="2">
                  <c:v>1.937436932391524</c:v>
                </c:pt>
                <c:pt idx="3">
                  <c:v>1.98054818744474</c:v>
                </c:pt>
                <c:pt idx="4">
                  <c:v>1.906890130353817</c:v>
                </c:pt>
                <c:pt idx="5">
                  <c:v>1.881123448726323</c:v>
                </c:pt>
                <c:pt idx="6">
                  <c:v>1.765334620556494</c:v>
                </c:pt>
                <c:pt idx="7">
                  <c:v>1.73324306025728</c:v>
                </c:pt>
                <c:pt idx="8">
                  <c:v>1.702021566142403</c:v>
                </c:pt>
                <c:pt idx="9">
                  <c:v>1.693838015288059</c:v>
                </c:pt>
              </c:numCache>
            </c:numRef>
          </c:val>
          <c:smooth val="0"/>
        </c:ser>
        <c:ser>
          <c:idx val="6"/>
          <c:order val="3"/>
          <c:tx>
            <c:v>Spiral C vect</c:v>
          </c:tx>
          <c:spPr>
            <a:ln w="28673">
              <a:solidFill>
                <a:srgbClr val="000000">
                  <a:lumMod val="65000"/>
                  <a:lumOff val="35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000000">
                  <a:lumMod val="65000"/>
                  <a:lumOff val="35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float'!$BC$4:$BC$13</c:f>
              <c:numCache>
                <c:formatCode>General</c:formatCode>
                <c:ptCount val="10"/>
                <c:pt idx="0">
                  <c:v>1.807909604519774</c:v>
                </c:pt>
                <c:pt idx="1">
                  <c:v>2.614379084967321</c:v>
                </c:pt>
                <c:pt idx="2">
                  <c:v>2.922374429223742</c:v>
                </c:pt>
                <c:pt idx="3">
                  <c:v>3.135059482155353</c:v>
                </c:pt>
                <c:pt idx="4">
                  <c:v>2.52465483234714</c:v>
                </c:pt>
                <c:pt idx="5">
                  <c:v>2.655907780979827</c:v>
                </c:pt>
                <c:pt idx="6">
                  <c:v>2.727175881538298</c:v>
                </c:pt>
                <c:pt idx="7">
                  <c:v>2.341301184784867</c:v>
                </c:pt>
                <c:pt idx="8">
                  <c:v>2.407193370815131</c:v>
                </c:pt>
                <c:pt idx="9">
                  <c:v>2.413047714429434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1211856"/>
        <c:axId val="471214416"/>
      </c:lineChart>
      <c:catAx>
        <c:axId val="4712118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19050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Gill Sans MT" pitchFamily="34" charset="0"/>
                <a:ea typeface="Arial"/>
                <a:cs typeface="Arial"/>
              </a:defRPr>
            </a:pPr>
            <a:endParaRPr lang="en-US"/>
          </a:p>
        </c:txPr>
        <c:crossAx val="47121441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471214416"/>
        <c:scaling>
          <c:orientation val="minMax"/>
        </c:scaling>
        <c:delete val="0"/>
        <c:axPos val="l"/>
        <c:majorGridlines>
          <c:spPr>
            <a:ln w="15875">
              <a:solidFill>
                <a:srgbClr val="FFFFFF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2389">
            <a:noFill/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Gill Sans MT" pitchFamily="34" charset="0"/>
                <a:ea typeface="Arial"/>
                <a:cs typeface="Arial"/>
              </a:defRPr>
            </a:pPr>
            <a:endParaRPr lang="en-US"/>
          </a:p>
        </c:txPr>
        <c:crossAx val="471211856"/>
        <c:crosses val="autoZero"/>
        <c:crossBetween val="midCat"/>
      </c:valAx>
      <c:spPr>
        <a:solidFill>
          <a:srgbClr val="808080">
            <a:lumMod val="20000"/>
            <a:lumOff val="80000"/>
          </a:srgbClr>
        </a:solidFill>
        <a:ln w="19050">
          <a:noFill/>
          <a:prstDash val="solid"/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696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  <c:userShapes r:id="rId3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0.46325</cdr:x>
      <cdr:y>0.39275</cdr:y>
    </cdr:from>
    <cdr:to>
      <cdr:x>0.47125</cdr:x>
      <cdr:y>0.431</cdr:y>
    </cdr:to>
    <cdr:sp macro="" textlink="">
      <cdr:nvSpPr>
        <cdr:cNvPr id="1025" name="Text Box 1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4355094" y="2109892"/>
          <a:ext cx="75210" cy="20548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  <a:effectLst xmlns:a="http://schemas.openxmlformats.org/drawingml/2006/main"/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rgbClr xmlns:mc="http://schemas.openxmlformats.org/markup-compatibility/2006" val="000000" mc:Ignorable="a14" a14:legacySpreadsheetColorIndex="64"/>
              </a:solidFill>
            </a14:hiddenFill>
          </a:ext>
          <a:ext uri="{91240B29-F687-4F45-9708-019B960494DF}">
            <a14:hiddenLine xmlns:a14="http://schemas.microsoft.com/office/drawing/2010/main" w="1">
              <a:solidFill>
                <a:srgbClr xmlns:mc="http://schemas.openxmlformats.org/markup-compatibility/2006" val="FFFFFF" mc:Ignorable="a14" a14:legacySpreadsheetColorIndex="65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cdr:spPr>
      <cdr:txBody>
        <a:bodyPr xmlns:a="http://schemas.openxmlformats.org/drawingml/2006/main" vertOverflow="clip" wrap="square" lIns="27432" tIns="22860" rIns="27432" bIns="22860" anchor="ctr" upright="1"/>
        <a:lstStyle xmlns:a="http://schemas.openxmlformats.org/drawingml/2006/main"/>
        <a:p xmlns:a="http://schemas.openxmlformats.org/drawingml/2006/main">
          <a:pPr algn="ctr" rtl="0">
            <a:defRPr sz="1000"/>
          </a:pPr>
          <a:r>
            <a:rPr lang="en-US" sz="925" b="0" i="0" u="none" strike="noStrike" baseline="0" dirty="0">
              <a:solidFill>
                <a:srgbClr val="000000"/>
              </a:solidFill>
              <a:latin typeface="Calibri" pitchFamily="34" charset="0"/>
              <a:cs typeface="Calibri" pitchFamily="34" charset="0"/>
            </a:rPr>
            <a:t> 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DAC 2001 Tutorial</a:t>
            </a:r>
          </a:p>
        </p:txBody>
      </p:sp>
      <p:sp>
        <p:nvSpPr>
          <p:cNvPr id="2529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7195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defTabSz="965200">
              <a:defRPr sz="1200" smtClean="0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©R.A. Rutenbar, 2001</a:t>
            </a:r>
          </a:p>
        </p:txBody>
      </p:sp>
      <p:sp>
        <p:nvSpPr>
          <p:cNvPr id="2529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7195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83587096-7852-44F5-9A71-D621B1FF24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96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tiff>
</file>

<file path=ppt/media/image3.tiff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8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08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40F64717-A5A5-4C4E-9291-2F18B7410B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629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spend any time here</a:t>
            </a:r>
          </a:p>
          <a:p>
            <a:r>
              <a:rPr lang="en-US" dirty="0" smtClean="0"/>
              <a:t>This I just to show the algorithm as it is in the literature</a:t>
            </a:r>
          </a:p>
          <a:p>
            <a:endParaRPr lang="en-US" dirty="0" smtClean="0"/>
          </a:p>
          <a:p>
            <a:r>
              <a:rPr lang="en-US" dirty="0" smtClean="0"/>
              <a:t>10s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04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images of handwritten</a:t>
            </a:r>
            <a:r>
              <a:rPr lang="en-US" baseline="0" dirty="0" smtClean="0"/>
              <a:t> </a:t>
            </a:r>
            <a:r>
              <a:rPr lang="en-US" dirty="0" smtClean="0"/>
              <a:t>number</a:t>
            </a:r>
            <a:r>
              <a:rPr lang="en-US" baseline="0" dirty="0" smtClean="0"/>
              <a:t> (0 -9)</a:t>
            </a:r>
          </a:p>
          <a:p>
            <a:r>
              <a:rPr lang="en-US" baseline="0" dirty="0" smtClean="0"/>
              <a:t>They are very high dimensional vectors (784) and we don’t know any thing about the structure.</a:t>
            </a:r>
          </a:p>
          <a:p>
            <a:r>
              <a:rPr lang="en-US" baseline="0" dirty="0" smtClean="0"/>
              <a:t>The Algorithm gives us a low dimensional picture of the groups in that data set.</a:t>
            </a:r>
          </a:p>
          <a:p>
            <a:r>
              <a:rPr lang="en-US" baseline="0" dirty="0" smtClean="0"/>
              <a:t>Used for exploration in machine learning.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20s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37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algorithm.</a:t>
            </a:r>
          </a:p>
          <a:p>
            <a:r>
              <a:rPr lang="en-US" dirty="0" smtClean="0"/>
              <a:t>Roughly describe parts.</a:t>
            </a:r>
          </a:p>
          <a:p>
            <a:r>
              <a:rPr lang="en-US" dirty="0" smtClean="0"/>
              <a:t>We use float.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7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use float.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45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access each data point</a:t>
            </a:r>
            <a:r>
              <a:rPr lang="en-US" baseline="0" dirty="0" smtClean="0"/>
              <a:t> and read 8 dimensions</a:t>
            </a:r>
          </a:p>
          <a:p>
            <a:r>
              <a:rPr lang="en-US" baseline="0" dirty="0" smtClean="0"/>
              <a:t>We add all dimensions and divide them by the points</a:t>
            </a:r>
          </a:p>
          <a:p>
            <a:r>
              <a:rPr lang="en-US" baseline="0" dirty="0" smtClean="0"/>
              <a:t>Then we </a:t>
            </a:r>
            <a:r>
              <a:rPr lang="en-US" baseline="0" dirty="0" err="1" smtClean="0"/>
              <a:t>substract</a:t>
            </a:r>
            <a:r>
              <a:rPr lang="en-US" baseline="0" dirty="0" smtClean="0"/>
              <a:t> the new mean from all data points (in that dimensions) and keep a running maximum</a:t>
            </a:r>
          </a:p>
          <a:p>
            <a:r>
              <a:rPr lang="en-US" baseline="0" dirty="0" smtClean="0"/>
              <a:t>At the end we have 8 maximums</a:t>
            </a:r>
            <a:br>
              <a:rPr lang="en-US" baseline="0" dirty="0" smtClean="0"/>
            </a:br>
            <a:r>
              <a:rPr lang="en-US" baseline="0" dirty="0" smtClean="0"/>
              <a:t>We reduce them to 1 maximum to use as a factor in the next step</a:t>
            </a:r>
          </a:p>
          <a:p>
            <a:r>
              <a:rPr lang="en-US" baseline="0" dirty="0" smtClean="0"/>
              <a:t>45 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4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access data in 8x8 blocks</a:t>
            </a:r>
          </a:p>
          <a:p>
            <a:r>
              <a:rPr lang="en-US" baseline="0" dirty="0" smtClean="0"/>
              <a:t>This gives locality within X and DD</a:t>
            </a:r>
          </a:p>
          <a:p>
            <a:r>
              <a:rPr lang="en-US" baseline="0" dirty="0" smtClean="0"/>
              <a:t>Within those 8x8 blocks we access data in 8 dimension strides</a:t>
            </a:r>
          </a:p>
          <a:p>
            <a:r>
              <a:rPr lang="en-US" baseline="0" dirty="0" smtClean="0"/>
              <a:t>This allows unrolling with 8 accumulators and the use of FMAs</a:t>
            </a:r>
          </a:p>
          <a:p>
            <a:r>
              <a:rPr lang="en-US" baseline="0" smtClean="0"/>
              <a:t>45s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32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</a:t>
            </a:r>
            <a:r>
              <a:rPr lang="en-US" baseline="0" smtClean="0"/>
              <a:t>use float.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75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</a:t>
            </a:r>
            <a:r>
              <a:rPr lang="en-US" baseline="0" smtClean="0"/>
              <a:t>use float.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30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use float.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48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7620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052" y="381000"/>
            <a:ext cx="8405982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773" y="1362075"/>
            <a:ext cx="7896225" cy="4972050"/>
          </a:xfrm>
        </p:spPr>
        <p:txBody>
          <a:bodyPr/>
          <a:lstStyle>
            <a:lvl1pPr>
              <a:spcBef>
                <a:spcPts val="1200"/>
              </a:spcBef>
              <a:defRPr>
                <a:latin typeface="Calibri" pitchFamily="34" charset="0"/>
              </a:defRPr>
            </a:lvl1pPr>
            <a:lvl2pPr>
              <a:spcAft>
                <a:spcPts val="600"/>
              </a:spcAft>
              <a:buClrTx/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381000"/>
            <a:ext cx="8329038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882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158" y="371182"/>
            <a:ext cx="838891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362075"/>
            <a:ext cx="7896225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iming>
    <p:tnLst>
      <p:par>
        <p:cTn id="1" dur="indefinite" restart="never" nodeType="tmRoot"/>
      </p:par>
    </p:tnLst>
  </p:timing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>
            <a:lumMod val="75000"/>
            <a:lumOff val="25000"/>
          </a:schemeClr>
        </a:buClr>
        <a:buSzPct val="60000"/>
        <a:buFont typeface="Wingdings 2" pitchFamily="18" charset="2"/>
        <a:buChar char="¢"/>
        <a:defRPr sz="2000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Tx/>
        <a:buSzPct val="110000"/>
        <a:buFont typeface="Wingdings" pitchFamily="2" charset="2"/>
        <a:buChar char="§"/>
        <a:defRPr sz="1800">
          <a:solidFill>
            <a:schemeClr val="tx1"/>
          </a:solidFill>
          <a:latin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1800" i="1">
          <a:solidFill>
            <a:schemeClr val="tx1"/>
          </a:solidFill>
          <a:latin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eople.inf.ethz.ch/markusp/teaching/guides/guide-presentations.pdf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2406788"/>
          </a:xfrm>
        </p:spPr>
        <p:txBody>
          <a:bodyPr/>
          <a:lstStyle/>
          <a:p>
            <a:pPr marL="0" indent="0"/>
            <a:r>
              <a:rPr lang="en-US" dirty="0" smtClean="0"/>
              <a:t>Fast N</a:t>
            </a:r>
            <a:r>
              <a:rPr lang="en-US" baseline="30000" dirty="0" smtClean="0"/>
              <a:t>2</a:t>
            </a:r>
            <a:r>
              <a:rPr lang="en-US" dirty="0" smtClean="0"/>
              <a:t> t-distributed Stochastic Neighbor Embedding</a:t>
            </a:r>
            <a:br>
              <a:rPr lang="en-US" dirty="0" smtClean="0"/>
            </a:br>
            <a:r>
              <a:rPr lang="en-US" sz="2000" b="0" dirty="0" smtClean="0"/>
              <a:t>Andreas </a:t>
            </a:r>
            <a:r>
              <a:rPr lang="en-US" sz="2000" b="0" dirty="0" err="1" smtClean="0"/>
              <a:t>Blöchinger</a:t>
            </a:r>
            <a:r>
              <a:rPr lang="en-US" sz="2000" b="0" dirty="0" smtClean="0"/>
              <a:t/>
            </a:r>
            <a:br>
              <a:rPr lang="en-US" sz="2000" b="0" dirty="0" smtClean="0"/>
            </a:br>
            <a:r>
              <a:rPr lang="en-US" sz="2000" b="0" dirty="0" smtClean="0"/>
              <a:t>Marc Fischer</a:t>
            </a:r>
            <a:br>
              <a:rPr lang="en-US" sz="2000" b="0" dirty="0" smtClean="0"/>
            </a:br>
            <a:r>
              <a:rPr lang="en-US" sz="2000" b="0" dirty="0" smtClean="0"/>
              <a:t>Alberto Montes</a:t>
            </a:r>
            <a:br>
              <a:rPr lang="en-US" sz="2000" b="0" dirty="0" smtClean="0"/>
            </a:br>
            <a:r>
              <a:rPr lang="en-US" sz="2000" b="0" dirty="0" smtClean="0"/>
              <a:t>Marko </a:t>
            </a:r>
            <a:r>
              <a:rPr lang="en-US" sz="2000" b="0" dirty="0" err="1" smtClean="0"/>
              <a:t>Taubner</a:t>
            </a:r>
            <a:endParaRPr lang="en-US" sz="2000" b="0" dirty="0"/>
          </a:p>
        </p:txBody>
      </p:sp>
      <p:pic>
        <p:nvPicPr>
          <p:cNvPr id="4098" name="Picture 2" descr="T:\work\ETH corporate design\eth_logo_black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65" y="5537277"/>
            <a:ext cx="2209800" cy="55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>
            <p:custDataLst>
              <p:tags r:id="rId1"/>
            </p:custDataLst>
          </p:nvPr>
        </p:nvSpPr>
        <p:spPr bwMode="auto">
          <a:xfrm>
            <a:off x="0" y="7112000"/>
            <a:ext cx="7051739" cy="707886"/>
          </a:xfrm>
          <a:prstGeom prst="rect">
            <a:avLst/>
          </a:prstGeom>
          <a:noFill/>
          <a:ln w="6350">
            <a:noFill/>
          </a:ln>
          <a:effectLst/>
        </p:spPr>
        <p:txBody>
          <a:bodyPr vert="horz" wrap="none" rtlCol="0">
            <a:spAutoFit/>
          </a:bodyPr>
          <a:lstStyle/>
          <a:p>
            <a:r>
              <a:rPr lang="en-US" sz="2000" smtClean="0">
                <a:latin typeface="+mn-lt"/>
              </a:rPr>
              <a:t>TexPoint fonts used in EMF. </a:t>
            </a:r>
          </a:p>
          <a:p>
            <a:r>
              <a:rPr lang="en-US" sz="2000" smtClean="0">
                <a:latin typeface="+mn-lt"/>
              </a:rPr>
              <a:t>Read the TexPoint manual before you delete this box.: </a:t>
            </a:r>
            <a:r>
              <a:rPr lang="en-US" sz="2000" smtClean="0">
                <a:latin typeface="CMBX12"/>
              </a:rPr>
              <a:t>A</a:t>
            </a:r>
            <a:r>
              <a:rPr lang="en-US" sz="2000" smtClean="0">
                <a:latin typeface="CMMI8"/>
              </a:rPr>
              <a:t>A</a:t>
            </a:r>
            <a:r>
              <a:rPr lang="en-US" sz="2000" smtClean="0">
                <a:latin typeface="LCMSS8"/>
              </a:rPr>
              <a:t>A</a:t>
            </a:r>
            <a:r>
              <a:rPr lang="en-US" sz="2000" smtClean="0">
                <a:latin typeface="CMSY8"/>
              </a:rPr>
              <a:t>A</a:t>
            </a:r>
            <a:r>
              <a:rPr lang="en-US" sz="2000" smtClean="0">
                <a:latin typeface="CMEX10"/>
              </a:rPr>
              <a:t>A</a:t>
            </a:r>
            <a:endParaRPr lang="en-US" sz="20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067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23900" y="2282047"/>
            <a:ext cx="7696200" cy="3970318"/>
          </a:xfrm>
          <a:prstGeom prst="rect">
            <a:avLst/>
          </a:prstGeom>
          <a:solidFill>
            <a:schemeClr val="accent4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r>
              <a:rPr lang="en-US" sz="1800" dirty="0" smtClean="0">
                <a:latin typeface="Consolas" pitchFamily="49" charset="0"/>
                <a:cs typeface="Consolas" pitchFamily="49" charset="0"/>
              </a:rPr>
              <a:t>Insert overall performance plot</a:t>
            </a:r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457200"/>
            <a:ext cx="2760148" cy="762000"/>
          </a:xfrm>
        </p:spPr>
        <p:txBody>
          <a:bodyPr/>
          <a:lstStyle/>
          <a:p>
            <a:r>
              <a:rPr lang="en-US" dirty="0" smtClean="0"/>
              <a:t>After this slide are the original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052" y="2971800"/>
            <a:ext cx="7896225" cy="1533525"/>
          </a:xfrm>
        </p:spPr>
        <p:txBody>
          <a:bodyPr/>
          <a:lstStyle/>
          <a:p>
            <a:r>
              <a:rPr lang="en-US" smtClean="0"/>
              <a:t>Nothing to see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have </a:t>
            </a:r>
            <a:r>
              <a:rPr lang="en-US" i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exactly</a:t>
            </a:r>
            <a:r>
              <a:rPr lang="en-US" dirty="0" smtClean="0"/>
              <a:t> 10 minutes! (typically this means 7–8 slides)</a:t>
            </a:r>
          </a:p>
          <a:p>
            <a:r>
              <a:rPr lang="en-US" dirty="0" smtClean="0"/>
              <a:t>Get </a:t>
            </a:r>
            <a:r>
              <a:rPr lang="en-US" dirty="0" err="1" smtClean="0"/>
              <a:t>ppt</a:t>
            </a:r>
            <a:r>
              <a:rPr lang="en-US" dirty="0" smtClean="0"/>
              <a:t> 2007 or later – it is worth it</a:t>
            </a:r>
          </a:p>
          <a:p>
            <a:r>
              <a:rPr lang="en-US" dirty="0" smtClean="0"/>
              <a:t>Use proper visuals as much as possible, avoid text-only slides</a:t>
            </a:r>
          </a:p>
          <a:p>
            <a:r>
              <a:rPr lang="en-US" dirty="0" smtClean="0"/>
              <a:t>Don’t put an overview or organization slide – the talk is too short</a:t>
            </a:r>
          </a:p>
          <a:p>
            <a:r>
              <a:rPr lang="en-US" dirty="0" smtClean="0"/>
              <a:t>For the very motivated, check out this </a:t>
            </a:r>
            <a:r>
              <a:rPr lang="en-US" dirty="0"/>
              <a:t>small guide</a:t>
            </a:r>
            <a:br>
              <a:rPr lang="en-US" dirty="0"/>
            </a:br>
            <a:r>
              <a:rPr lang="en-US" sz="1800" dirty="0">
                <a:hlinkClick r:id="rId2"/>
              </a:rPr>
              <a:t>http://</a:t>
            </a:r>
            <a:r>
              <a:rPr lang="en-US" sz="1800" dirty="0" smtClean="0">
                <a:hlinkClick r:id="rId2"/>
              </a:rPr>
              <a:t>people.inf.ethz.ch/markusp/teaching/guides/guide-presentations.pdf</a:t>
            </a:r>
            <a:r>
              <a:rPr lang="en-US" sz="1800" dirty="0" smtClean="0"/>
              <a:t>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674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Organization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 that you consider (maybe 2 slides)</a:t>
            </a:r>
          </a:p>
          <a:p>
            <a:pPr lvl="1"/>
            <a:r>
              <a:rPr lang="en-US" dirty="0" smtClean="0"/>
              <a:t>State problem that it solves (input:…, output: …)</a:t>
            </a:r>
          </a:p>
          <a:p>
            <a:pPr lvl="1"/>
            <a:r>
              <a:rPr lang="en-US" dirty="0" smtClean="0"/>
              <a:t>If possible visualize how it works or show high-level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lvl="1"/>
            <a:r>
              <a:rPr lang="en-US" dirty="0" smtClean="0"/>
              <a:t>State asymptotic runtime</a:t>
            </a:r>
          </a:p>
          <a:p>
            <a:r>
              <a:rPr lang="en-US" dirty="0" smtClean="0"/>
              <a:t>Cost analysis (cost measure, exact count)</a:t>
            </a:r>
          </a:p>
          <a:p>
            <a:r>
              <a:rPr lang="en-US" dirty="0" smtClean="0"/>
              <a:t>Baseline implementation (briefly explain), maybe show already performance plot and extract percentage of peak</a:t>
            </a:r>
          </a:p>
          <a:p>
            <a:r>
              <a:rPr lang="en-US" dirty="0" smtClean="0"/>
              <a:t>Optimizations you performed</a:t>
            </a:r>
          </a:p>
          <a:p>
            <a:pPr lvl="1"/>
            <a:r>
              <a:rPr lang="en-US" dirty="0" smtClean="0"/>
              <a:t>Briefly discuss major optimizations/code versions</a:t>
            </a:r>
          </a:p>
          <a:p>
            <a:pPr lvl="1"/>
            <a:r>
              <a:rPr lang="en-US" dirty="0" smtClean="0"/>
              <a:t>Maybe explain the most interesting in a bit greater detail</a:t>
            </a:r>
          </a:p>
          <a:p>
            <a:pPr lvl="1"/>
            <a:r>
              <a:rPr lang="en-US" dirty="0" smtClean="0"/>
              <a:t>Any analysis (e.g., </a:t>
            </a:r>
            <a:r>
              <a:rPr lang="en-US" dirty="0" err="1" smtClean="0"/>
              <a:t>profifling</a:t>
            </a:r>
            <a:r>
              <a:rPr lang="en-US" dirty="0" smtClean="0"/>
              <a:t>) you performed is interesting – show the result</a:t>
            </a:r>
          </a:p>
          <a:p>
            <a:pPr lvl="1"/>
            <a:r>
              <a:rPr lang="en-US" dirty="0" smtClean="0"/>
              <a:t>If too much, explain only some things and just state the 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34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Organization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Experimental results</a:t>
            </a:r>
          </a:p>
          <a:p>
            <a:pPr lvl="1"/>
            <a:r>
              <a:rPr lang="en-US" dirty="0" smtClean="0"/>
              <a:t>Very brief: Experimental setup (platform, compiler)</a:t>
            </a:r>
          </a:p>
          <a:p>
            <a:pPr lvl="1"/>
            <a:r>
              <a:rPr lang="en-US" dirty="0" smtClean="0"/>
              <a:t>Performance plot over a range of sizes with different code versions</a:t>
            </a:r>
          </a:p>
          <a:p>
            <a:pPr lvl="1"/>
            <a:r>
              <a:rPr lang="en-US" dirty="0" smtClean="0"/>
              <a:t>Extract overall speedup</a:t>
            </a:r>
          </a:p>
          <a:p>
            <a:endParaRPr lang="en-US" dirty="0"/>
          </a:p>
          <a:p>
            <a:r>
              <a:rPr lang="en-US" dirty="0" smtClean="0"/>
              <a:t>Every project is different – so adapt as needed</a:t>
            </a:r>
          </a:p>
          <a:p>
            <a:r>
              <a:rPr lang="en-US" dirty="0" smtClean="0"/>
              <a:t>Focus on the most interesting things, don’t explain everything that will be in the final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75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to Make Nice Plots</a:t>
            </a:r>
            <a:endParaRPr lang="en-US" dirty="0"/>
          </a:p>
        </p:txBody>
      </p:sp>
      <p:graphicFrame>
        <p:nvGraphicFramePr>
          <p:cNvPr id="4" name="Object 2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629775729"/>
              </p:ext>
            </p:extLst>
          </p:nvPr>
        </p:nvGraphicFramePr>
        <p:xfrm>
          <a:off x="1156675" y="2071673"/>
          <a:ext cx="7263631" cy="4137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1066800" y="1503735"/>
            <a:ext cx="5623284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7C80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1800" dirty="0">
                <a:latin typeface="Gill Sans MT" pitchFamily="34" charset="0"/>
              </a:rPr>
              <a:t>DFT 2</a:t>
            </a:r>
            <a:r>
              <a:rPr lang="en-US" sz="1800" baseline="50000" dirty="0">
                <a:latin typeface="Gill Sans MT" pitchFamily="34" charset="0"/>
              </a:rPr>
              <a:t>n</a:t>
            </a:r>
            <a:r>
              <a:rPr lang="en-US" sz="1800" dirty="0">
                <a:latin typeface="Gill Sans MT" pitchFamily="34" charset="0"/>
              </a:rPr>
              <a:t> </a:t>
            </a:r>
            <a:r>
              <a:rPr lang="en-US" sz="1800" dirty="0" smtClean="0">
                <a:latin typeface="Gill Sans MT" pitchFamily="34" charset="0"/>
              </a:rPr>
              <a:t>(single precision</a:t>
            </a:r>
            <a:r>
              <a:rPr lang="en-US" sz="1800" i="1" dirty="0" smtClean="0">
                <a:latin typeface="Gill Sans MT" pitchFamily="34" charset="0"/>
              </a:rPr>
              <a:t>)</a:t>
            </a:r>
            <a:r>
              <a:rPr lang="en-US" sz="1800" dirty="0" smtClean="0">
                <a:latin typeface="Gill Sans MT" pitchFamily="34" charset="0"/>
              </a:rPr>
              <a:t> on Pentium </a:t>
            </a:r>
            <a:r>
              <a:rPr lang="en-US" sz="1800" dirty="0">
                <a:latin typeface="Gill Sans MT" pitchFamily="34" charset="0"/>
              </a:rPr>
              <a:t>4, 2.53 </a:t>
            </a:r>
            <a:r>
              <a:rPr lang="en-US" sz="1800" dirty="0" smtClean="0">
                <a:latin typeface="Gill Sans MT" pitchFamily="34" charset="0"/>
              </a:rPr>
              <a:t>GHz</a:t>
            </a:r>
          </a:p>
          <a:p>
            <a:r>
              <a:rPr lang="en-US" sz="1600" b="0" dirty="0" smtClean="0">
                <a:latin typeface="Gill Sans MT" pitchFamily="34" charset="0"/>
              </a:rPr>
              <a:t>[</a:t>
            </a:r>
            <a:r>
              <a:rPr lang="en-US" sz="1600" b="0" dirty="0" err="1" smtClean="0">
                <a:latin typeface="Gill Sans MT" pitchFamily="34" charset="0"/>
              </a:rPr>
              <a:t>Gflop</a:t>
            </a:r>
            <a:r>
              <a:rPr lang="en-US" sz="1600" b="0" dirty="0" smtClean="0">
                <a:latin typeface="Gill Sans MT" pitchFamily="34" charset="0"/>
              </a:rPr>
              <a:t>/s]</a:t>
            </a:r>
            <a:endParaRPr lang="en-US" sz="1600" b="0" dirty="0">
              <a:latin typeface="Gill Sans MT" pitchFamily="34" charset="0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4215518" y="6019800"/>
            <a:ext cx="31290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7C80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0" dirty="0">
                <a:latin typeface="Gill Sans MT" pitchFamily="34" charset="0"/>
              </a:rPr>
              <a:t>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02600" y="2290192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  <a:latin typeface="Gill Sans MT" pitchFamily="34" charset="0"/>
              </a:rPr>
              <a:t>Spiral SSE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544" y="3371842"/>
            <a:ext cx="1003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Gill Sans MT" pitchFamily="34" charset="0"/>
              </a:rPr>
              <a:t>Intel MKL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22513" y="4919010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Spiral 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94635" y="3973296"/>
            <a:ext cx="17723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Spiral C </a:t>
            </a:r>
            <a:r>
              <a:rPr lang="en-US" sz="1600" b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vectorized</a:t>
            </a:r>
            <a:endParaRPr lang="en-US" sz="1600" b="0" dirty="0" smtClean="0">
              <a:solidFill>
                <a:schemeClr val="tx1">
                  <a:lumMod val="65000"/>
                  <a:lumOff val="35000"/>
                </a:schemeClr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54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5701"/>
          <a:stretch/>
        </p:blipFill>
        <p:spPr>
          <a:xfrm>
            <a:off x="336741" y="1524000"/>
            <a:ext cx="8470519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on MNIST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367" y="1278946"/>
            <a:ext cx="6327266" cy="557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7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as we implemented it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989" y="1143000"/>
            <a:ext cx="7899611" cy="5043055"/>
          </a:xfrm>
          <a:prstGeom prst="rect">
            <a:avLst/>
          </a:prstGeom>
        </p:spPr>
      </p:pic>
      <p:sp>
        <p:nvSpPr>
          <p:cNvPr id="7" name="Left Brace 6"/>
          <p:cNvSpPr/>
          <p:nvPr/>
        </p:nvSpPr>
        <p:spPr bwMode="auto">
          <a:xfrm>
            <a:off x="902074" y="2209800"/>
            <a:ext cx="299508" cy="1981200"/>
          </a:xfrm>
          <a:prstGeom prst="leftBrace">
            <a:avLst>
              <a:gd name="adj1" fmla="val 39429"/>
              <a:gd name="adj2" fmla="val 50000"/>
            </a:avLst>
          </a:prstGeom>
          <a:noFill/>
          <a:ln w="38100">
            <a:solidFill>
              <a:srgbClr val="FFC000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 bwMode="auto">
          <a:xfrm>
            <a:off x="907366" y="1600200"/>
            <a:ext cx="299508" cy="609600"/>
          </a:xfrm>
          <a:prstGeom prst="leftBrace">
            <a:avLst>
              <a:gd name="adj1" fmla="val 31601"/>
              <a:gd name="adj2" fmla="val 50000"/>
            </a:avLst>
          </a:prstGeom>
          <a:noFill/>
          <a:ln w="38100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 bwMode="auto">
          <a:xfrm>
            <a:off x="902074" y="4419600"/>
            <a:ext cx="299508" cy="1766455"/>
          </a:xfrm>
          <a:prstGeom prst="leftBrace">
            <a:avLst>
              <a:gd name="adj1" fmla="val 39428"/>
              <a:gd name="adj2" fmla="val 50479"/>
            </a:avLst>
          </a:prstGeom>
          <a:noFill/>
          <a:ln w="38100">
            <a:solidFill>
              <a:srgbClr val="C00000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 bwMode="auto">
          <a:xfrm>
            <a:off x="96430" y="1695390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+mn-lt"/>
              </a:rPr>
              <a:t>Part 1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96430" y="3000345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C000"/>
                </a:solidFill>
                <a:latin typeface="+mn-lt"/>
              </a:rPr>
              <a:t>Part 2</a:t>
            </a:r>
          </a:p>
        </p:txBody>
      </p:sp>
      <p:sp>
        <p:nvSpPr>
          <p:cNvPr id="11" name="TextBox 10"/>
          <p:cNvSpPr txBox="1"/>
          <p:nvPr/>
        </p:nvSpPr>
        <p:spPr bwMode="auto">
          <a:xfrm>
            <a:off x="92301" y="5102772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+mn-lt"/>
              </a:rPr>
              <a:t>Part 3</a:t>
            </a:r>
          </a:p>
        </p:txBody>
      </p:sp>
    </p:spTree>
    <p:extLst>
      <p:ext uri="{BB962C8B-B14F-4D97-AF65-F5344CB8AC3E}">
        <p14:creationId xmlns:p14="http://schemas.microsoft.com/office/powerpoint/2010/main" val="38665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Data preprocessing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285539"/>
            <a:ext cx="5314950" cy="685800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52" y="1285539"/>
            <a:ext cx="3091032" cy="69566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23900" y="2282047"/>
            <a:ext cx="7696200" cy="3970318"/>
          </a:xfrm>
          <a:prstGeom prst="rect">
            <a:avLst/>
          </a:prstGeom>
          <a:solidFill>
            <a:schemeClr val="accent4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r>
              <a:rPr lang="en-US" sz="1800" dirty="0" smtClean="0">
                <a:latin typeface="Consolas" pitchFamily="49" charset="0"/>
                <a:cs typeface="Consolas" pitchFamily="49" charset="0"/>
              </a:rPr>
              <a:t>Insert Part 1 </a:t>
            </a:r>
            <a:r>
              <a:rPr lang="en-US" sz="1800" dirty="0" err="1" smtClean="0">
                <a:latin typeface="Consolas" pitchFamily="49" charset="0"/>
                <a:cs typeface="Consolas" pitchFamily="49" charset="0"/>
              </a:rPr>
              <a:t>Perormance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 Plot</a:t>
            </a:r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49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Optimized Version, Normalization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 bwMode="auto">
          <a:xfrm>
            <a:off x="582190" y="1295400"/>
            <a:ext cx="1723549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*X =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/>
              <p:cNvSpPr txBox="1"/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𝑫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/>
          <p:cNvCxnSpPr/>
          <p:nvPr/>
        </p:nvCxnSpPr>
        <p:spPr bwMode="auto">
          <a:xfrm>
            <a:off x="4336352" y="155233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p:sp>
        <p:nvSpPr>
          <p:cNvPr id="43" name="TextBox 42"/>
          <p:cNvSpPr txBox="1"/>
          <p:nvPr/>
        </p:nvSpPr>
        <p:spPr bwMode="auto">
          <a:xfrm>
            <a:off x="577530" y="2590800"/>
            <a:ext cx="2339102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*means =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Box 44"/>
              <p:cNvSpPr txBox="1"/>
              <p:nvPr/>
            </p:nvSpPr>
            <p:spPr bwMode="auto">
              <a:xfrm>
                <a:off x="3929441" y="2160426"/>
                <a:ext cx="434734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𝑫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929441" y="2160426"/>
                <a:ext cx="434734" cy="40011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6" name="Straight Arrow Connector 45"/>
          <p:cNvCxnSpPr/>
          <p:nvPr/>
        </p:nvCxnSpPr>
        <p:spPr bwMode="auto">
          <a:xfrm>
            <a:off x="4337236" y="236220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p:sp>
        <p:nvSpPr>
          <p:cNvPr id="4" name="Rectangle 3"/>
          <p:cNvSpPr/>
          <p:nvPr/>
        </p:nvSpPr>
        <p:spPr>
          <a:xfrm>
            <a:off x="577530" y="1710626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078037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578544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079051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579558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080065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580572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081079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581586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082093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582600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6083107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583614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7084121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584628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8085136" y="1710626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3203947" y="2560536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704454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4204961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705468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5205975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706482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6206989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707496" y="2562255"/>
            <a:ext cx="471420" cy="460937"/>
          </a:xfrm>
          <a:prstGeom prst="rect">
            <a:avLst/>
          </a:prstGeom>
          <a:solidFill>
            <a:srgbClr val="8F8FD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0" name="TextBox 99"/>
          <p:cNvSpPr txBox="1"/>
          <p:nvPr/>
        </p:nvSpPr>
        <p:spPr bwMode="auto">
          <a:xfrm>
            <a:off x="556168" y="3163628"/>
            <a:ext cx="7992661" cy="3465772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noAutofit/>
          </a:bodyPr>
          <a:lstStyle/>
          <a:p>
            <a:pPr marL="14288" defTabSz="360000"/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runningMax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 = 0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for k=0:8:D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accum0[0:7] = 0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accum7[0:7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 = 0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for 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=0:8:N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accum0[0:7] +=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][k:k+7]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...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 +=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X[i+7][k:k+7]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Reduce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accumuators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into means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Multiply means with 1/N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for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=0:8:N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][k:k+7] -= means[k:k+7]</a:t>
            </a:r>
          </a:p>
          <a:p>
            <a:pPr marL="14288" defTabSz="36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runningMax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= max(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runningMax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, abs(X[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][k:k+7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]))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102" name="Straight Connector 101"/>
          <p:cNvCxnSpPr/>
          <p:nvPr/>
        </p:nvCxnSpPr>
        <p:spPr bwMode="auto">
          <a:xfrm>
            <a:off x="762000" y="3733800"/>
            <a:ext cx="0" cy="26670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03" name="Straight Connector 102"/>
          <p:cNvCxnSpPr/>
          <p:nvPr/>
        </p:nvCxnSpPr>
        <p:spPr bwMode="auto">
          <a:xfrm>
            <a:off x="1219200" y="5943600"/>
            <a:ext cx="0" cy="4572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06" name="Straight Connector 105"/>
          <p:cNvCxnSpPr/>
          <p:nvPr/>
        </p:nvCxnSpPr>
        <p:spPr bwMode="auto">
          <a:xfrm>
            <a:off x="1219200" y="4343400"/>
            <a:ext cx="0" cy="8382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7945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Optimized Version, Distance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 bwMode="auto">
          <a:xfrm>
            <a:off x="582190" y="1295400"/>
            <a:ext cx="1723549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*X =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/>
              <p:cNvSpPr txBox="1"/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𝑫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72670" y="1323372"/>
                <a:ext cx="813043" cy="40011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/>
          <p:cNvCxnSpPr/>
          <p:nvPr/>
        </p:nvCxnSpPr>
        <p:spPr bwMode="auto">
          <a:xfrm>
            <a:off x="4336352" y="155233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p:sp>
        <p:nvSpPr>
          <p:cNvPr id="4" name="Rectangle 3"/>
          <p:cNvSpPr/>
          <p:nvPr/>
        </p:nvSpPr>
        <p:spPr>
          <a:xfrm>
            <a:off x="577530" y="1710626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078037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578544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079051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579558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080065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580572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081079" y="1712345"/>
            <a:ext cx="471420" cy="460937"/>
          </a:xfrm>
          <a:prstGeom prst="rect">
            <a:avLst/>
          </a:prstGeom>
          <a:solidFill>
            <a:srgbClr val="FFC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0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581586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1,0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5082093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1,1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582600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1,2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6083107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 smtClean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,3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583614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1,4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7084121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1,5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584628" y="1712345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1,6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8085136" y="1710626"/>
            <a:ext cx="471420" cy="460937"/>
          </a:xfrm>
          <a:prstGeom prst="rect">
            <a:avLst/>
          </a:prstGeom>
          <a:solidFill>
            <a:srgbClr val="00B05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200" dirty="0">
                <a:latin typeface="Consolas" pitchFamily="49" charset="0"/>
                <a:cs typeface="Consolas" pitchFamily="49" charset="0"/>
              </a:rPr>
              <a:t>x</a:t>
            </a:r>
            <a:r>
              <a:rPr lang="en-US" sz="1200" baseline="-25000" dirty="0" smtClean="0">
                <a:latin typeface="Consolas" pitchFamily="49" charset="0"/>
                <a:cs typeface="Consolas" pitchFamily="49" charset="0"/>
              </a:rPr>
              <a:t>1,7</a:t>
            </a:r>
            <a:endParaRPr lang="en-US" sz="1200" baseline="-250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7" name="TextBox 36"/>
          <p:cNvSpPr txBox="1"/>
          <p:nvPr/>
        </p:nvSpPr>
        <p:spPr bwMode="auto">
          <a:xfrm>
            <a:off x="5894963" y="2342517"/>
            <a:ext cx="1877437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loat *DD =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359350"/>
              </p:ext>
            </p:extLst>
          </p:nvPr>
        </p:nvGraphicFramePr>
        <p:xfrm>
          <a:off x="6258878" y="2739189"/>
          <a:ext cx="2651500" cy="26846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  <a:gridCol w="106060"/>
              </a:tblGrid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4767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rgbClr val="E9E7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BBE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07387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0" marR="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9" name="TextBox 38"/>
          <p:cNvSpPr txBox="1"/>
          <p:nvPr/>
        </p:nvSpPr>
        <p:spPr bwMode="auto">
          <a:xfrm>
            <a:off x="210766" y="2374265"/>
            <a:ext cx="6080342" cy="4161188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noAutofit/>
          </a:bodyPr>
          <a:lstStyle/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=0:8:N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for j=i+8:8:N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for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'=i:i+8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</a:t>
            </a:r>
            <a:r>
              <a:rPr lang="mr-IN" sz="1800" dirty="0">
                <a:latin typeface="Courier New" charset="0"/>
                <a:ea typeface="Courier New" charset="0"/>
                <a:cs typeface="Courier New" charset="0"/>
              </a:rPr>
              <a:t>accum0[0:7] = 0 </a:t>
            </a:r>
            <a:r>
              <a:rPr lang="mr-IN" sz="1800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800" dirty="0" smtClean="0">
                <a:latin typeface="Courier New" charset="0"/>
                <a:ea typeface="Courier New" charset="0"/>
                <a:cs typeface="Courier New" charset="0"/>
              </a:rPr>
              <a:t>accum7[0:7</a:t>
            </a:r>
            <a:r>
              <a:rPr lang="mr-IN" sz="1800" dirty="0">
                <a:latin typeface="Courier New" charset="0"/>
                <a:ea typeface="Courier New" charset="0"/>
                <a:cs typeface="Courier New" charset="0"/>
              </a:rPr>
              <a:t>] = 0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for k=0:8:D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dist0[0:7]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 X[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][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k:k+7]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											-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X[j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][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k:k+7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accum0[0:7]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+=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dist0*dist0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	...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X[i+7][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k:k+7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											- X[j+7][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k:k+7]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accum7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[0:7]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+=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dist7*dist7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Reduce 8 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accums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into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res[0:8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		Multiply by factor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	Store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res as 1 row in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upper block</a:t>
            </a:r>
          </a:p>
          <a:p>
            <a:pPr marL="14288" defTabSz="180000"/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Transpose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8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rows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and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store lower 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block</a:t>
            </a: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381000" y="2739189"/>
            <a:ext cx="0" cy="4042611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/>
          <p:nvPr/>
        </p:nvCxnSpPr>
        <p:spPr bwMode="auto">
          <a:xfrm>
            <a:off x="578915" y="2971800"/>
            <a:ext cx="0" cy="38100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4" name="Straight Connector 53"/>
          <p:cNvCxnSpPr/>
          <p:nvPr/>
        </p:nvCxnSpPr>
        <p:spPr bwMode="auto">
          <a:xfrm>
            <a:off x="762000" y="3200400"/>
            <a:ext cx="0" cy="32766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5" name="Straight Connector 54"/>
          <p:cNvCxnSpPr/>
          <p:nvPr/>
        </p:nvCxnSpPr>
        <p:spPr bwMode="auto">
          <a:xfrm>
            <a:off x="914400" y="3733800"/>
            <a:ext cx="0" cy="1905000"/>
          </a:xfrm>
          <a:prstGeom prst="line">
            <a:avLst/>
          </a:prstGeom>
          <a:noFill/>
          <a:ln w="31750">
            <a:solidFill>
              <a:srgbClr val="000000"/>
            </a:solidFill>
            <a:miter lim="800000"/>
            <a:headEnd type="none" w="med" len="med"/>
            <a:tailEnd type="none" w="med" len="med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7" name="TextBox 56"/>
              <p:cNvSpPr txBox="1"/>
              <p:nvPr/>
            </p:nvSpPr>
            <p:spPr bwMode="auto">
              <a:xfrm>
                <a:off x="6868828" y="5420426"/>
                <a:ext cx="437940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>
          <p:sp>
            <p:nvSpPr>
              <p:cNvPr id="57" name="Text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68828" y="5420426"/>
                <a:ext cx="437940" cy="40011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8" name="Straight Arrow Connector 57"/>
          <p:cNvCxnSpPr/>
          <p:nvPr/>
        </p:nvCxnSpPr>
        <p:spPr bwMode="auto">
          <a:xfrm>
            <a:off x="7215513" y="5638800"/>
            <a:ext cx="1341043" cy="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9" name="TextBox 58"/>
              <p:cNvSpPr txBox="1"/>
              <p:nvPr/>
            </p:nvSpPr>
            <p:spPr bwMode="auto">
              <a:xfrm>
                <a:off x="5908026" y="3345609"/>
                <a:ext cx="437940" cy="40011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</a:rPr>
                        <m:t>𝑵</m:t>
                      </m:r>
                    </m:oMath>
                  </m:oMathPara>
                </a14:m>
                <a:endParaRPr lang="en-US" sz="2000" dirty="0" smtClean="0">
                  <a:latin typeface="+mn-lt"/>
                </a:endParaRPr>
              </a:p>
            </p:txBody>
          </p:sp>
        </mc:Choice>
        <mc:Fallback>
          <p:sp>
            <p:nvSpPr>
              <p:cNvPr id="59" name="TextBox 5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908026" y="3345609"/>
                <a:ext cx="437940" cy="40011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  <a:ln w="6350"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0" name="Straight Arrow Connector 59"/>
          <p:cNvCxnSpPr/>
          <p:nvPr/>
        </p:nvCxnSpPr>
        <p:spPr bwMode="auto">
          <a:xfrm flipH="1">
            <a:off x="6083107" y="3733800"/>
            <a:ext cx="1" cy="914400"/>
          </a:xfrm>
          <a:prstGeom prst="straightConnector1">
            <a:avLst/>
          </a:prstGeom>
          <a:noFill/>
          <a:ln w="57150">
            <a:solidFill>
              <a:srgbClr val="000000"/>
            </a:solidFill>
            <a:miter lim="800000"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96555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2: High dimensional affinities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9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3: Main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95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True"/>
  <p:tag name="USEBOLDAMS" val="False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0.8"/>
  <p:tag name="DEFAULTFONTSIZE" val="10"/>
  <p:tag name="DEFAULTWIDTH" val="418"/>
  <p:tag name="DEFAULTHEIGHT" val="316"/>
  <p:tag name="FIRSTMARKUSP@OKII9FVF81V9GRWB" val="4070"/>
  <p:tag name="DEFAULTDISPLAYSOURCE" val="\documentclass{slides}\pagestyle{empty}&#10;\begin{document}&#10;&#10;\end{document}&#10;"/>
  <p:tag name="EMBEDFONTS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DDENFONTSHAPE" val="true"/>
</p:tagLst>
</file>

<file path=ppt/theme/theme1.xml><?xml version="1.0" encoding="utf-8"?>
<a:theme xmlns:a="http://schemas.openxmlformats.org/drawingml/2006/main" name="ETH Course">
  <a:themeElements>
    <a:clrScheme name="ETH">
      <a:dk1>
        <a:srgbClr val="000000"/>
      </a:dk1>
      <a:lt1>
        <a:srgbClr val="FFFFFF"/>
      </a:lt1>
      <a:dk2>
        <a:srgbClr val="002B5F"/>
      </a:dk2>
      <a:lt2>
        <a:srgbClr val="808080"/>
      </a:lt2>
      <a:accent1>
        <a:srgbClr val="4F0E2B"/>
      </a:accent1>
      <a:accent2>
        <a:srgbClr val="005C3C"/>
      </a:accent2>
      <a:accent3>
        <a:srgbClr val="A03232"/>
      </a:accent3>
      <a:accent4>
        <a:srgbClr val="F7F0BC"/>
      </a:accent4>
      <a:accent5>
        <a:srgbClr val="C8DEC8"/>
      </a:accent5>
      <a:accent6>
        <a:srgbClr val="D6D6F5"/>
      </a:accent6>
      <a:hlink>
        <a:srgbClr val="A71D5B"/>
      </a:hlink>
      <a:folHlink>
        <a:srgbClr val="A71D5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6350">
          <a:solidFill>
            <a:schemeClr val="tx1">
              <a:lumMod val="50000"/>
              <a:lumOff val="50000"/>
            </a:schemeClr>
          </a:solidFill>
        </a:ln>
      </a:spPr>
      <a:bodyPr>
        <a:spAutoFit/>
      </a:bodyPr>
      <a:lstStyle>
        <a:defPPr>
          <a:defRPr sz="1800" dirty="0">
            <a:latin typeface="Consolas" pitchFamily="49" charset="0"/>
            <a:cs typeface="Consolas" pitchFamily="49" charset="0"/>
          </a:defRPr>
        </a:defPPr>
      </a:lstStyle>
    </a:spDef>
    <a:lnDef>
      <a:spPr bwMode="auto">
        <a:noFill/>
        <a:ln w="12700">
          <a:solidFill>
            <a:srgbClr val="000000"/>
          </a:solidFill>
          <a:miter lim="800000"/>
          <a:headEnd type="none" w="med" len="med"/>
          <a:tailEnd type="none" w="med" len="med"/>
        </a:ln>
        <a:effectLst/>
      </a:spPr>
      <a:bodyPr/>
      <a:lstStyle/>
    </a:lnDef>
    <a:txDef>
      <a:spPr bwMode="auto">
        <a:noFill/>
        <a:ln w="6350">
          <a:noFill/>
        </a:ln>
        <a:effectLst/>
      </a:spPr>
      <a:bodyPr wrap="none" rtlCol="0">
        <a:spAutoFit/>
      </a:bodyPr>
      <a:lstStyle>
        <a:defPPr>
          <a:defRPr sz="2000" dirty="0" smtClean="0">
            <a:latin typeface="+mn-lt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Presentation Guide">
    <a:dk1>
      <a:srgbClr val="000000"/>
    </a:dk1>
    <a:lt1>
      <a:srgbClr val="FFFFFF"/>
    </a:lt1>
    <a:dk2>
      <a:srgbClr val="002B5F"/>
    </a:dk2>
    <a:lt2>
      <a:srgbClr val="808080"/>
    </a:lt2>
    <a:accent1>
      <a:srgbClr val="A03232"/>
    </a:accent1>
    <a:accent2>
      <a:srgbClr val="005C3C"/>
    </a:accent2>
    <a:accent3>
      <a:srgbClr val="4F0E2B"/>
    </a:accent3>
    <a:accent4>
      <a:srgbClr val="F7F0BC"/>
    </a:accent4>
    <a:accent5>
      <a:srgbClr val="C8DEC8"/>
    </a:accent5>
    <a:accent6>
      <a:srgbClr val="D6D6F5"/>
    </a:accent6>
    <a:hlink>
      <a:srgbClr val="C00000"/>
    </a:hlink>
    <a:folHlink>
      <a:srgbClr val="C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ETH Course</Template>
  <TotalTime>120</TotalTime>
  <Words>604</Words>
  <Application>Microsoft Macintosh PowerPoint</Application>
  <PresentationFormat>On-screen Show (4:3)</PresentationFormat>
  <Paragraphs>182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1" baseType="lpstr">
      <vt:lpstr>Arial Narrow</vt:lpstr>
      <vt:lpstr>Calibri</vt:lpstr>
      <vt:lpstr>Cambria Math</vt:lpstr>
      <vt:lpstr>CMBX12</vt:lpstr>
      <vt:lpstr>CMEX10</vt:lpstr>
      <vt:lpstr>CMMI8</vt:lpstr>
      <vt:lpstr>CMSY8</vt:lpstr>
      <vt:lpstr>Consolas</vt:lpstr>
      <vt:lpstr>Courier New</vt:lpstr>
      <vt:lpstr>Gill Sans MT</vt:lpstr>
      <vt:lpstr>LCMSS8</vt:lpstr>
      <vt:lpstr>Times New Roman</vt:lpstr>
      <vt:lpstr>Wingdings</vt:lpstr>
      <vt:lpstr>Wingdings 2</vt:lpstr>
      <vt:lpstr>Arial</vt:lpstr>
      <vt:lpstr>ETH Course</vt:lpstr>
      <vt:lpstr>Fast N2 t-distributed Stochastic Neighbor Embedding Andreas Blöchinger Marc Fischer Alberto Montes Marko Taubner</vt:lpstr>
      <vt:lpstr>Algorithm</vt:lpstr>
      <vt:lpstr>Algorithm on MNIST</vt:lpstr>
      <vt:lpstr>Algorithm as we implemented it</vt:lpstr>
      <vt:lpstr>Part 1: Data preprocessing</vt:lpstr>
      <vt:lpstr>Part 1: Optimized Version, Normalization</vt:lpstr>
      <vt:lpstr>Part 1: Optimized Version, Distance</vt:lpstr>
      <vt:lpstr>Part 2: High dimensional affinities</vt:lpstr>
      <vt:lpstr>Part 3: Main loop</vt:lpstr>
      <vt:lpstr>Overall</vt:lpstr>
      <vt:lpstr>After this slide are the original templates</vt:lpstr>
      <vt:lpstr>General Remarks</vt:lpstr>
      <vt:lpstr>Typical Organization I</vt:lpstr>
      <vt:lpstr>Typical Organization II</vt:lpstr>
      <vt:lpstr>Try to Make Nice Plots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Write Fast Numerical Code</dc:title>
  <dc:creator>Markus Pueschel</dc:creator>
  <dc:description>Redesign of slides created by Randal E. Bryant and David R. O'Hallaron</dc:description>
  <cp:lastModifiedBy>bzoj7zf0V1@student.ethz.ch</cp:lastModifiedBy>
  <cp:revision>1130</cp:revision>
  <cp:lastPrinted>1999-09-20T15:19:18Z</cp:lastPrinted>
  <dcterms:created xsi:type="dcterms:W3CDTF">2009-01-12T00:38:48Z</dcterms:created>
  <dcterms:modified xsi:type="dcterms:W3CDTF">2017-05-26T16:22:29Z</dcterms:modified>
</cp:coreProperties>
</file>